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7"/>
  </p:notesMasterIdLst>
  <p:sldIdLst>
    <p:sldId id="280" r:id="rId5"/>
    <p:sldId id="288" r:id="rId6"/>
    <p:sldId id="281" r:id="rId7"/>
    <p:sldId id="283" r:id="rId8"/>
    <p:sldId id="285" r:id="rId9"/>
    <p:sldId id="286" r:id="rId10"/>
    <p:sldId id="287" r:id="rId11"/>
    <p:sldId id="289" r:id="rId12"/>
    <p:sldId id="290" r:id="rId13"/>
    <p:sldId id="291" r:id="rId14"/>
    <p:sldId id="292" r:id="rId15"/>
    <p:sldId id="293" r:id="rId16"/>
    <p:sldId id="294" r:id="rId17"/>
    <p:sldId id="302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CD2FA-AF65-4D37-BC36-C75478F792D6}" type="datetimeFigureOut">
              <a:rPr lang="en-PK" smtClean="0"/>
              <a:t>29/11/2023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FA95F-E511-41CC-A649-B768E16B4BD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39084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Comparison of Dijkstra and A* Pathfinding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2300">
                <a:solidFill>
                  <a:srgbClr val="5792BA"/>
                </a:solidFill>
              </a:rPr>
              <a:t>21K-3153</a:t>
            </a:r>
          </a:p>
          <a:p>
            <a:pPr algn="l"/>
            <a:r>
              <a:rPr lang="en-US" sz="2300">
                <a:solidFill>
                  <a:srgbClr val="5792BA"/>
                </a:solidFill>
              </a:rPr>
              <a:t>21K-3372</a:t>
            </a:r>
          </a:p>
          <a:p>
            <a:pPr algn="l"/>
            <a:r>
              <a:rPr lang="en-US" sz="2300">
                <a:solidFill>
                  <a:srgbClr val="5792BA"/>
                </a:solidFill>
              </a:rPr>
              <a:t>21K-4529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B2F8A-C23B-A4E7-5372-CBE9E70C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355506"/>
            <a:ext cx="8572500" cy="3914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68A50-6228-D2C3-1F9B-DAD95DDA6CC2}"/>
              </a:ext>
            </a:extLst>
          </p:cNvPr>
          <p:cNvSpPr txBox="1"/>
          <p:nvPr/>
        </p:nvSpPr>
        <p:spPr>
          <a:xfrm>
            <a:off x="1860176" y="4854388"/>
            <a:ext cx="8471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This loop updates the shortest paths for the nodes that are not checked. If a shorter path is found from the start node to a node through the current closest node, update the shortest path and set the predecessor.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088729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0C6C60-2690-A41F-26D0-DB7D15173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35" y="306695"/>
            <a:ext cx="4906060" cy="4953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B8F20-C298-0314-6213-9098F4D26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4852"/>
            <a:ext cx="5715000" cy="1857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6B7F04-7F26-5BD8-968D-AB9D7C002038}"/>
              </a:ext>
            </a:extLst>
          </p:cNvPr>
          <p:cNvSpPr txBox="1"/>
          <p:nvPr/>
        </p:nvSpPr>
        <p:spPr>
          <a:xfrm>
            <a:off x="1748118" y="5674659"/>
            <a:ext cx="826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Calculations done on the basis of an adjacency matrix and the function above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352080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448F04-FC50-4571-302E-C5D6F6426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916" y="644627"/>
            <a:ext cx="4119283" cy="349109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C11733-6B16-4126-D9D0-EC1762F81F6D}"/>
              </a:ext>
            </a:extLst>
          </p:cNvPr>
          <p:cNvSpPr txBox="1"/>
          <p:nvPr/>
        </p:nvSpPr>
        <p:spPr>
          <a:xfrm>
            <a:off x="909916" y="4961133"/>
            <a:ext cx="3496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path is drawn by backtracking through the predecessor array</a:t>
            </a:r>
            <a:endParaRPr lang="en-P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F77270-3E04-ABAE-DFA5-2071FF48D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464" y="644627"/>
            <a:ext cx="6887536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81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341D1-2107-A017-0D9A-9D95570DD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 A*</a:t>
            </a:r>
            <a:endParaRPr lang="en-PK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9BFE83E-4795-28C9-A997-336AF0827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38"/>
          <a:stretch/>
        </p:blipFill>
        <p:spPr>
          <a:xfrm>
            <a:off x="1916189" y="2353235"/>
            <a:ext cx="8348973" cy="3802950"/>
          </a:xfrm>
        </p:spPr>
      </p:pic>
    </p:spTree>
    <p:extLst>
      <p:ext uri="{BB962C8B-B14F-4D97-AF65-F5344CB8AC3E}">
        <p14:creationId xmlns:p14="http://schemas.microsoft.com/office/powerpoint/2010/main" val="3111869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5CE004-ED35-FA10-23A9-4AB81BD81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967347"/>
            <a:ext cx="8572500" cy="2314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D20B8F-EBF5-DB3D-3ED2-46FDD4139560}"/>
              </a:ext>
            </a:extLst>
          </p:cNvPr>
          <p:cNvSpPr txBox="1"/>
          <p:nvPr/>
        </p:nvSpPr>
        <p:spPr>
          <a:xfrm>
            <a:off x="1640541" y="4666129"/>
            <a:ext cx="8942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heuristic Euclidean distance function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338365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C9520D-1738-F82B-60BF-692C831EC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809"/>
          <a:stretch/>
        </p:blipFill>
        <p:spPr>
          <a:xfrm>
            <a:off x="1494772" y="779057"/>
            <a:ext cx="9202455" cy="41694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0F7281-7B68-F469-9D92-34869613086B}"/>
              </a:ext>
            </a:extLst>
          </p:cNvPr>
          <p:cNvSpPr txBox="1"/>
          <p:nvPr/>
        </p:nvSpPr>
        <p:spPr>
          <a:xfrm>
            <a:off x="1385047" y="5432612"/>
            <a:ext cx="9345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The algorithm selects the node with the lowest priority among unvisited nodes (</a:t>
            </a:r>
            <a:r>
              <a:rPr kumimoji="0" lang="en-PK" altLang="en-PK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lowestPriorityindex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) using the inner loop.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PK" altLang="en-P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9C18769-F906-BD9B-2738-AC317EEF1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250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33C2D3-7CF3-E34A-81BD-9A4F46AB4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745471"/>
            <a:ext cx="10477500" cy="3000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F44AFA-72EB-4C83-0380-F0ECD4771B52}"/>
              </a:ext>
            </a:extLst>
          </p:cNvPr>
          <p:cNvSpPr txBox="1"/>
          <p:nvPr/>
        </p:nvSpPr>
        <p:spPr>
          <a:xfrm>
            <a:off x="739588" y="4235823"/>
            <a:ext cx="10477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loop updates the distances and priorities of neighboring nodes based on the current node (</a:t>
            </a:r>
            <a:r>
              <a:rPr lang="en-US" dirty="0" err="1"/>
              <a:t>lowestPriorityindex</a:t>
            </a:r>
            <a:r>
              <a:rPr lang="en-US" dirty="0"/>
              <a:t>)</a:t>
            </a:r>
          </a:p>
          <a:p>
            <a:r>
              <a:rPr lang="en-US" dirty="0"/>
              <a:t> If a neighboring node is unvisited and has a valid connection (</a:t>
            </a:r>
            <a:r>
              <a:rPr lang="en-US" dirty="0" err="1"/>
              <a:t>mapdata.distances</a:t>
            </a:r>
            <a:r>
              <a:rPr lang="en-US" dirty="0"/>
              <a:t>[</a:t>
            </a:r>
            <a:r>
              <a:rPr lang="en-US" dirty="0" err="1"/>
              <a:t>lowestPriorityindex</a:t>
            </a:r>
            <a:r>
              <a:rPr lang="en-US" dirty="0"/>
              <a:t>][</a:t>
            </a:r>
            <a:r>
              <a:rPr lang="en-US" dirty="0" err="1"/>
              <a:t>i</a:t>
            </a:r>
            <a:r>
              <a:rPr lang="en-US" dirty="0"/>
              <a:t>] != 'x'), it calculates a potential shorter distance.</a:t>
            </a:r>
          </a:p>
          <a:p>
            <a:r>
              <a:rPr lang="en-US" dirty="0"/>
              <a:t> If the newly calculated distance is shorter, it updates the distance, priority, and predecessor of that node. </a:t>
            </a:r>
          </a:p>
          <a:p>
            <a:r>
              <a:rPr lang="en-US" dirty="0"/>
              <a:t>The priority is calculated as the sum of the actual distance to that node (distances[</a:t>
            </a:r>
            <a:r>
              <a:rPr lang="en-US" dirty="0" err="1"/>
              <a:t>i</a:t>
            </a:r>
            <a:r>
              <a:rPr lang="en-US" dirty="0"/>
              <a:t>]) and the heuristic estimate to the goal (heuristic(</a:t>
            </a:r>
            <a:r>
              <a:rPr lang="en-US" dirty="0" err="1"/>
              <a:t>i</a:t>
            </a:r>
            <a:r>
              <a:rPr lang="en-US" dirty="0"/>
              <a:t>, end)).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395437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D2A2AF-3768-6B04-B477-39D1C61A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26" y="584106"/>
            <a:ext cx="4786017" cy="39341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854182-6C41-9300-7AC8-09268CB40B9E}"/>
              </a:ext>
            </a:extLst>
          </p:cNvPr>
          <p:cNvSpPr txBox="1"/>
          <p:nvPr/>
        </p:nvSpPr>
        <p:spPr>
          <a:xfrm>
            <a:off x="484094" y="5029200"/>
            <a:ext cx="4923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path is drawn by backtracking through the predecessor array</a:t>
            </a:r>
            <a:endParaRPr lang="en-PK" dirty="0"/>
          </a:p>
          <a:p>
            <a:endParaRPr lang="en-P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50EC0-6E20-D1C0-EFCC-40A928880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894" y="611000"/>
            <a:ext cx="5752180" cy="426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49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CA613-8A53-8BA5-FC59-281C95571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Methodology: Distance b/w closest nodes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32F212-D849-56D8-8D1C-75CB497E0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176" y="1585912"/>
            <a:ext cx="9525000" cy="36861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4566DE-99D8-C634-408D-18B8DF5012F0}"/>
              </a:ext>
            </a:extLst>
          </p:cNvPr>
          <p:cNvSpPr txBox="1"/>
          <p:nvPr/>
        </p:nvSpPr>
        <p:spPr>
          <a:xfrm>
            <a:off x="1328176" y="5580529"/>
            <a:ext cx="952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traverse all the nodes to find two non-adjacent nodes (represented by ‘x’) and calculate their shortest path between them.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355927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9E488-55B1-071B-D7BC-9FFC114FF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5A795C-ECC3-6B4B-BAEC-5D162C6AA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32" y="1620371"/>
            <a:ext cx="5683544" cy="462802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327300-7D54-A140-091B-7D8FA96F4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059" y="1620371"/>
            <a:ext cx="5848281" cy="462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6339-67E7-7978-9EA2-06CC304EC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and Overview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17BB2-E498-5C9F-BF7A-6093B66BC1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Problem Statement:</a:t>
            </a:r>
          </a:p>
          <a:p>
            <a:pPr marL="36900" indent="0">
              <a:buNone/>
            </a:pPr>
            <a:r>
              <a:rPr lang="en-US" dirty="0"/>
              <a:t>Does the A* algorithm, which is an optimized version of Dijkstra’s pathfinding algorithm, perform better than Dijkstra in real life implementations?</a:t>
            </a:r>
            <a:endParaRPr lang="en-P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366CD6-4236-2FEC-47A0-27E0FD9DE3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Overview:</a:t>
            </a:r>
          </a:p>
          <a:p>
            <a:pPr marL="36900" indent="0">
              <a:buNone/>
            </a:pPr>
            <a:r>
              <a:rPr lang="en-US" dirty="0"/>
              <a:t>The user will be able to make their own graphs by plotting points and drawing edges. </a:t>
            </a:r>
          </a:p>
          <a:p>
            <a:pPr marL="36900" indent="0">
              <a:buNone/>
            </a:pPr>
            <a:r>
              <a:rPr lang="en-US" dirty="0"/>
              <a:t>They will choose their beginning and end node, and compare the time taken by both Dijkstra and A* algorithms.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799539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09A6-BF99-0024-6DF9-394B3AD1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46B0B-8A9B-3293-6DF3-517B97D9C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shown in the previous slide, on graphs with many nodes and edges, the A* algorithm is always faster than Dijkstra’s.</a:t>
            </a:r>
          </a:p>
          <a:p>
            <a:r>
              <a:rPr lang="en-US" dirty="0"/>
              <a:t>A*’s heuristic approach to find the most optimal nodes to conduct computations from make it faster than Dijkstra.</a:t>
            </a:r>
          </a:p>
          <a:p>
            <a:r>
              <a:rPr lang="en-US" dirty="0"/>
              <a:t>Since Dijkstra does not have a heuristic function, it is forced to visit all nodes. This lengthens execution time on larger graphs.</a:t>
            </a:r>
          </a:p>
          <a:p>
            <a:r>
              <a:rPr lang="en-US" dirty="0"/>
              <a:t>However, there is one drawback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394576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8CCDE3-A9EA-08D4-6545-FD61FA8C6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889" y="698440"/>
            <a:ext cx="7678222" cy="35247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7242C3-E7AA-6696-E82E-E1F77EF1E947}"/>
              </a:ext>
            </a:extLst>
          </p:cNvPr>
          <p:cNvSpPr txBox="1"/>
          <p:nvPr/>
        </p:nvSpPr>
        <p:spPr>
          <a:xfrm>
            <a:off x="2124635" y="4854388"/>
            <a:ext cx="796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shorter graphs, </a:t>
            </a:r>
            <a:r>
              <a:rPr lang="en-US" dirty="0" err="1"/>
              <a:t>Dijsktra</a:t>
            </a:r>
            <a:r>
              <a:rPr lang="en-US" dirty="0"/>
              <a:t> can be faster than A*, as the overhead from the heuristic function causes the A* algorithm to take longer.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510045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7A662-FCB0-A24F-5984-93C4E6EA6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82B83-65EF-309C-F02A-47637DCEE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 algn="ctr">
              <a:buNone/>
            </a:pPr>
            <a:r>
              <a:rPr lang="en-US" dirty="0"/>
              <a:t>In summary, the A* algorithm is a much better choice than Dijkstra for pathfinding due to it’s heuristic function and intelligent selection of future nodes.</a:t>
            </a:r>
          </a:p>
          <a:p>
            <a:pPr marL="36900" indent="0" algn="ctr">
              <a:buNone/>
            </a:pPr>
            <a:endParaRPr lang="en-US" dirty="0"/>
          </a:p>
          <a:p>
            <a:pPr marL="36900" indent="0" algn="ctr">
              <a:buNone/>
            </a:pPr>
            <a:endParaRPr lang="en-US" dirty="0"/>
          </a:p>
          <a:p>
            <a:pPr marL="36900" indent="0" algn="ctr">
              <a:buNone/>
            </a:pPr>
            <a:endParaRPr lang="en-US" dirty="0"/>
          </a:p>
          <a:p>
            <a:pPr marL="36900" indent="0" algn="ctr">
              <a:buNone/>
            </a:pPr>
            <a:r>
              <a:rPr lang="en-US" dirty="0"/>
              <a:t>Thank You!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179525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How it works: Plot Points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13767-FB08-8160-ED59-D153E0ABB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6900" indent="0">
              <a:buNone/>
            </a:pPr>
            <a:endParaRPr lang="en-P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44C7D4-56F2-232C-4677-7B8840A22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577" y="1667667"/>
            <a:ext cx="6494846" cy="482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F6D08-454A-8DCB-A6B7-0DA3DD4D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paths</a:t>
            </a:r>
            <a:endParaRPr lang="en-P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ACCD94-B18B-42B4-9AF5-77E4082CF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615" y="1619452"/>
            <a:ext cx="6800769" cy="508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21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9F0DE-7AF8-4D0C-3044-E3F17BA98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013" y="766117"/>
            <a:ext cx="4764764" cy="692494"/>
          </a:xfrm>
        </p:spPr>
        <p:txBody>
          <a:bodyPr/>
          <a:lstStyle/>
          <a:p>
            <a:r>
              <a:rPr lang="en-US" dirty="0"/>
              <a:t>Choose starting and ending node</a:t>
            </a:r>
            <a:endParaRPr lang="en-PK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7BCE86-DA11-E162-024D-9426C0F115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192" y="2729754"/>
            <a:ext cx="4990406" cy="104637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DF8E9-C597-297D-73D4-213A5B79EC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3166" y="859704"/>
            <a:ext cx="4779582" cy="692495"/>
          </a:xfrm>
        </p:spPr>
        <p:txBody>
          <a:bodyPr/>
          <a:lstStyle/>
          <a:p>
            <a:r>
              <a:rPr lang="en-US" dirty="0"/>
              <a:t>Choose which algorithm to run</a:t>
            </a:r>
          </a:p>
          <a:p>
            <a:r>
              <a:rPr lang="en-US" dirty="0"/>
              <a:t>Observe results</a:t>
            </a:r>
            <a:endParaRPr lang="en-PK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5BCF7E-F26A-8BC3-6EB9-036C3C7CC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948" y="2716307"/>
            <a:ext cx="5036860" cy="91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93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BB010-1848-A9C2-1F55-17D1C09D1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522" y="277571"/>
            <a:ext cx="7942007" cy="640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63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B3CA3-DCB1-CD9A-19F5-BE0B47D7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Bonus: Find the shortest path between the 2 closest non-adjacent vertices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D7EC57-01F7-367F-FF0B-D48A021A0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418" y="1866900"/>
            <a:ext cx="11155164" cy="10889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84438A-AA8C-2313-AA5A-CD8C4F0C1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41" y="3272625"/>
            <a:ext cx="3219246" cy="218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40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AC70A-F633-3E97-3308-EF2ACD28B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35472"/>
            <a:ext cx="10353762" cy="1257300"/>
          </a:xfrm>
        </p:spPr>
        <p:txBody>
          <a:bodyPr/>
          <a:lstStyle/>
          <a:p>
            <a:r>
              <a:rPr lang="en-US" dirty="0"/>
              <a:t>Methodology: Dijkstra</a:t>
            </a:r>
            <a:endParaRPr lang="en-PK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6D6D03-ECF7-1857-97A8-C0EC94A5A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159" y="1592772"/>
            <a:ext cx="7349034" cy="5112828"/>
          </a:xfrm>
        </p:spPr>
      </p:pic>
    </p:spTree>
    <p:extLst>
      <p:ext uri="{BB962C8B-B14F-4D97-AF65-F5344CB8AC3E}">
        <p14:creationId xmlns:p14="http://schemas.microsoft.com/office/powerpoint/2010/main" val="3438218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F69DB9-1C10-5CD8-E558-4F910B090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431" y="161364"/>
            <a:ext cx="8647137" cy="5077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09B67C-17CC-ECDE-B140-E27353C2F782}"/>
              </a:ext>
            </a:extLst>
          </p:cNvPr>
          <p:cNvSpPr txBox="1"/>
          <p:nvPr/>
        </p:nvSpPr>
        <p:spPr>
          <a:xfrm>
            <a:off x="1546412" y="5567082"/>
            <a:ext cx="8873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This loop finds the closest unchecked node to the start node based on the current known shortest paths.</a:t>
            </a:r>
          </a:p>
          <a:p>
            <a:br>
              <a:rPr lang="en-US" dirty="0"/>
            </a:b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1088610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471</TotalTime>
  <Words>517</Words>
  <Application>Microsoft Office PowerPoint</Application>
  <PresentationFormat>Widescreen</PresentationFormat>
  <Paragraphs>49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 Nova</vt:lpstr>
      <vt:lpstr>Arial Nova Light</vt:lpstr>
      <vt:lpstr>Calibri</vt:lpstr>
      <vt:lpstr>Söhne</vt:lpstr>
      <vt:lpstr>Söhne Mono</vt:lpstr>
      <vt:lpstr>Wingdings 2</vt:lpstr>
      <vt:lpstr>SlateVTI</vt:lpstr>
      <vt:lpstr>Comparison of Dijkstra and A* Pathfinding Algorithms</vt:lpstr>
      <vt:lpstr>Problem Statement and Overview</vt:lpstr>
      <vt:lpstr>How it works: Plot Points</vt:lpstr>
      <vt:lpstr>Make paths</vt:lpstr>
      <vt:lpstr>PowerPoint Presentation</vt:lpstr>
      <vt:lpstr>PowerPoint Presentation</vt:lpstr>
      <vt:lpstr>Bonus: Find the shortest path between the 2 closest non-adjacent vertices</vt:lpstr>
      <vt:lpstr>Methodology: Dijkstra</vt:lpstr>
      <vt:lpstr>PowerPoint Presentation</vt:lpstr>
      <vt:lpstr>PowerPoint Presentation</vt:lpstr>
      <vt:lpstr>PowerPoint Presentation</vt:lpstr>
      <vt:lpstr>PowerPoint Presentation</vt:lpstr>
      <vt:lpstr>Methodology: A*</vt:lpstr>
      <vt:lpstr>PowerPoint Presentation</vt:lpstr>
      <vt:lpstr>PowerPoint Presentation</vt:lpstr>
      <vt:lpstr>PowerPoint Presentation</vt:lpstr>
      <vt:lpstr>PowerPoint Presentation</vt:lpstr>
      <vt:lpstr>Methodology: Distance b/w closest nodes</vt:lpstr>
      <vt:lpstr>Conclusions</vt:lpstr>
      <vt:lpstr>Conclusions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Dijkstra and A* Pathfinding Algorithms</dc:title>
  <dc:creator>Bilal Ali</dc:creator>
  <cp:lastModifiedBy>Bilal Ali</cp:lastModifiedBy>
  <cp:revision>1</cp:revision>
  <dcterms:created xsi:type="dcterms:W3CDTF">2023-11-29T09:49:42Z</dcterms:created>
  <dcterms:modified xsi:type="dcterms:W3CDTF">2023-11-29T17:41:30Z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